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2" r:id="rId4"/>
    <p:sldId id="263" r:id="rId5"/>
    <p:sldId id="264" r:id="rId6"/>
    <p:sldId id="265" r:id="rId7"/>
    <p:sldId id="266" r:id="rId8"/>
    <p:sldId id="276" r:id="rId9"/>
    <p:sldId id="267" r:id="rId10"/>
    <p:sldId id="268" r:id="rId11"/>
    <p:sldId id="269" r:id="rId12"/>
    <p:sldId id="271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8E841-EF54-459B-A33F-13596986E690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6F12B-C6F6-46FC-862E-B00F7DC9F6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336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0454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45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991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605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2112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647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05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0207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960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62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4330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9E430-0DA8-4CE0-9405-1394C50444C1}" type="datetimeFigureOut">
              <a:rPr lang="it-IT" smtClean="0"/>
              <a:t>17/12/2024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4BD7F-AE7B-47E9-9012-6A375F1EE4E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39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79611" y="1145219"/>
            <a:ext cx="9144000" cy="3234756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+mn-lt"/>
              </a:rPr>
              <a:t>CONVIVENZE GUIDATE E </a:t>
            </a:r>
            <a:r>
              <a:rPr lang="it-IT" b="1" dirty="0" smtClean="0">
                <a:latin typeface="+mn-lt"/>
              </a:rPr>
              <a:t>PROGETTI </a:t>
            </a:r>
            <a:r>
              <a:rPr lang="it-IT" b="1" dirty="0" smtClean="0">
                <a:latin typeface="+mn-lt"/>
              </a:rPr>
              <a:t>SOCIO SANITARI DEL </a:t>
            </a:r>
            <a:r>
              <a:rPr lang="it-IT" b="1" dirty="0">
                <a:latin typeface="+mn-lt"/>
              </a:rPr>
              <a:t>CONSORZIO SOCIO ASSISTENZIALE DEL CUNEESE</a:t>
            </a:r>
            <a:endParaRPr lang="it-IT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07161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36180" y="391758"/>
            <a:ext cx="6583532" cy="1325563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Progetto Vita Indipendente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>
                <a:solidFill>
                  <a:srgbClr val="000000"/>
                </a:solidFill>
                <a:ea typeface="Arial" panose="020B0604020202020204" pitchFamily="34" charset="0"/>
              </a:rPr>
              <a:t>Per “Vita Indipendente” si intende la possibilità per una persona con disabilità grave, anche con l’aiuto di chi la rappresenta, di autodeterminarsi e vivere come qualunque persona, avendo la capacità di prendere decisioni riguardanti la propria vita e di svolgere attività di propria scelta. </a:t>
            </a:r>
            <a:endParaRPr lang="it-IT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 smtClean="0">
                <a:solidFill>
                  <a:srgbClr val="000000"/>
                </a:solidFill>
                <a:ea typeface="Arial" panose="020B0604020202020204" pitchFamily="34" charset="0"/>
              </a:rPr>
              <a:t>Si tratta di un </a:t>
            </a:r>
            <a:r>
              <a:rPr lang="it-IT" dirty="0"/>
              <a:t>f</a:t>
            </a:r>
            <a:r>
              <a:rPr lang="it-IT" dirty="0" smtClean="0"/>
              <a:t>inanziamento </a:t>
            </a:r>
            <a:r>
              <a:rPr lang="it-IT" dirty="0"/>
              <a:t>annuale agli interessati come contributo per sostenere le spese di una o più Assistente </a:t>
            </a:r>
            <a:r>
              <a:rPr lang="it-IT" dirty="0" smtClean="0"/>
              <a:t>Personale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 smtClean="0">
                <a:solidFill>
                  <a:srgbClr val="000000"/>
                </a:solidFill>
                <a:ea typeface="Arial" panose="020B0604020202020204" pitchFamily="34" charset="0"/>
              </a:rPr>
              <a:t>I destinatari sono persone </a:t>
            </a:r>
            <a:r>
              <a:rPr lang="it-IT" dirty="0">
                <a:solidFill>
                  <a:srgbClr val="000000"/>
                </a:solidFill>
                <a:ea typeface="Arial" panose="020B0604020202020204" pitchFamily="34" charset="0"/>
              </a:rPr>
              <a:t>adulte con disabilità di ogni eziologia e natura, definite gravi ai sensi dell’art. 3 comma 3 della Legge 104/92, residenti nei comuni afferenti al territorio Consortile, in possesso di una dichiarazione ISEE in corso di validità (ISEE ordinario o ISEE sociosanitario</a:t>
            </a:r>
            <a:r>
              <a:rPr lang="it-IT" dirty="0" smtClean="0">
                <a:solidFill>
                  <a:srgbClr val="000000"/>
                </a:solidFill>
                <a:ea typeface="Arial" panose="020B0604020202020204" pitchFamily="34" charset="0"/>
              </a:rPr>
              <a:t>) e che svolgano </a:t>
            </a:r>
            <a:r>
              <a:rPr lang="it-IT" dirty="0"/>
              <a:t>attività sociale all’esterno o attività lavorativa o responsabilità </a:t>
            </a:r>
            <a:r>
              <a:rPr lang="it-IT" dirty="0" smtClean="0"/>
              <a:t>genitoriale.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marR="41275" indent="0" algn="just">
              <a:lnSpc>
                <a:spcPct val="200000"/>
              </a:lnSpc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10872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350" marR="41275" lvl="0" indent="-6350" algn="just">
              <a:lnSpc>
                <a:spcPct val="220000"/>
              </a:lnSpc>
              <a:buClr>
                <a:srgbClr val="A53010"/>
              </a:buClr>
            </a:pPr>
            <a:r>
              <a:rPr lang="it-IT" sz="6400" dirty="0"/>
              <a:t>Uno </a:t>
            </a:r>
            <a:r>
              <a:rPr lang="it-IT" sz="6400" dirty="0" smtClean="0"/>
              <a:t>finalità dei </a:t>
            </a:r>
            <a:r>
              <a:rPr lang="it-IT" sz="6400" dirty="0"/>
              <a:t>Progetti di Vita Indipendente è attuare processi di deistituzionalizzazione e di contrasto all’isolamento delle persone con disabilità.</a:t>
            </a:r>
          </a:p>
          <a:p>
            <a:pPr marL="6350" marR="41275" lvl="0" indent="-6350" algn="just">
              <a:lnSpc>
                <a:spcPct val="220000"/>
              </a:lnSpc>
              <a:buClr>
                <a:srgbClr val="A53010"/>
              </a:buClr>
            </a:pPr>
            <a:r>
              <a:rPr lang="it-IT" sz="6400" dirty="0"/>
              <a:t> </a:t>
            </a:r>
            <a:r>
              <a:rPr lang="it-IT" sz="6400" dirty="0" smtClean="0"/>
              <a:t>La finalità </a:t>
            </a:r>
            <a:r>
              <a:rPr lang="it-IT" sz="6400" dirty="0"/>
              <a:t>è </a:t>
            </a:r>
            <a:r>
              <a:rPr lang="it-IT" sz="6400" dirty="0" smtClean="0"/>
              <a:t>quella di </a:t>
            </a:r>
            <a:r>
              <a:rPr lang="it-IT" sz="6400" dirty="0"/>
              <a:t>garantire il diritto ad una vita indipendente alle persone con disabilità permanente e grave limitazione dell’autonomia personale nello svolgimento di una o più funzioni essenziali della vita. </a:t>
            </a:r>
          </a:p>
          <a:p>
            <a:pPr marL="6350" marR="41275" lvl="0" indent="-6350" algn="just">
              <a:lnSpc>
                <a:spcPct val="220000"/>
              </a:lnSpc>
              <a:buClr>
                <a:srgbClr val="A53010"/>
              </a:buClr>
            </a:pPr>
            <a:r>
              <a:rPr lang="it-IT" sz="6400" dirty="0"/>
              <a:t>L’assunzione di assistenti personali adeguati alle esigenze della persona è finalizzata a garantire il raggiungimento/mantenimento degli obiettivi definiti nel progetto personalizzato volti alla piena inclusione sociale, alla garanzia delle pari opportunità, all’indipendenza ed alla partecipazione attiva alla vita della collettività.</a:t>
            </a:r>
          </a:p>
          <a:p>
            <a:pPr marL="6350" marR="41275" lvl="0" indent="-6350" algn="just">
              <a:lnSpc>
                <a:spcPct val="200000"/>
              </a:lnSpc>
              <a:buClr>
                <a:srgbClr val="A53010"/>
              </a:buClr>
            </a:pPr>
            <a:endParaRPr lang="it-IT" sz="6400" dirty="0"/>
          </a:p>
          <a:p>
            <a:pPr marL="0" indent="0">
              <a:lnSpc>
                <a:spcPct val="200000"/>
              </a:lnSpc>
              <a:buNone/>
            </a:pP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077667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Contributo economico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49911" y="1515291"/>
            <a:ext cx="10554701" cy="4395931"/>
          </a:xfrm>
        </p:spPr>
        <p:txBody>
          <a:bodyPr>
            <a:normAutofit/>
          </a:bodyPr>
          <a:lstStyle/>
          <a:p>
            <a:pPr marR="41275" algn="just">
              <a:lnSpc>
                <a:spcPct val="107000"/>
              </a:lnSpc>
              <a:spcBef>
                <a:spcPts val="0"/>
              </a:spcBef>
            </a:pPr>
            <a:r>
              <a:rPr lang="it-IT" sz="1600" dirty="0"/>
              <a:t>L’ammissione al Progetto prevede la segnalazione da parte dell’A.S. all’E.P. referente e successiva valutazione del caso. A seguire il diretto interessato o suo tutore presentano la domanda di inserimento, </a:t>
            </a:r>
            <a:r>
              <a:rPr lang="it-IT" sz="1600" dirty="0" smtClean="0"/>
              <a:t>la quale passa in Commissione UMVD per l’approvazione e la definizione dei tempi di avvio.</a:t>
            </a:r>
            <a:endParaRPr lang="it-IT" sz="1600" dirty="0"/>
          </a:p>
          <a:p>
            <a:pPr marR="41275" algn="just">
              <a:lnSpc>
                <a:spcPct val="107000"/>
              </a:lnSpc>
              <a:spcBef>
                <a:spcPts val="0"/>
              </a:spcBef>
            </a:pPr>
            <a:endParaRPr lang="it-IT" sz="1600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 marR="41275" algn="just">
              <a:lnSpc>
                <a:spcPct val="107000"/>
              </a:lnSpc>
              <a:spcBef>
                <a:spcPts val="0"/>
              </a:spcBef>
            </a:pPr>
            <a:r>
              <a:rPr lang="it-IT" sz="1600" dirty="0" smtClean="0">
                <a:solidFill>
                  <a:srgbClr val="000000"/>
                </a:solidFill>
                <a:ea typeface="Arial" panose="020B0604020202020204" pitchFamily="34" charset="0"/>
              </a:rPr>
              <a:t>Il </a:t>
            </a:r>
            <a:r>
              <a:rPr lang="it-IT" sz="1600" dirty="0">
                <a:solidFill>
                  <a:srgbClr val="000000"/>
                </a:solidFill>
                <a:ea typeface="Arial" panose="020B0604020202020204" pitchFamily="34" charset="0"/>
              </a:rPr>
              <a:t>contributo per la Vita Indipendente è alternativo all’erogazione di altri interventi di natura economica da parte del Consorzio. </a:t>
            </a:r>
          </a:p>
          <a:p>
            <a:pPr marL="6350" marR="41275" lvl="0" indent="-6350" algn="just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it-IT" sz="1600" dirty="0">
                <a:solidFill>
                  <a:srgbClr val="000000"/>
                </a:solidFill>
                <a:ea typeface="Arial" panose="020B0604020202020204" pitchFamily="34" charset="0"/>
              </a:rPr>
              <a:t> </a:t>
            </a:r>
          </a:p>
          <a:p>
            <a:pPr marR="41275" algn="just">
              <a:lnSpc>
                <a:spcPct val="107000"/>
              </a:lnSpc>
              <a:spcBef>
                <a:spcPts val="0"/>
              </a:spcBef>
            </a:pPr>
            <a:r>
              <a:rPr lang="it-IT" sz="1600" dirty="0">
                <a:solidFill>
                  <a:srgbClr val="000000"/>
                </a:solidFill>
                <a:ea typeface="Arial" panose="020B0604020202020204" pitchFamily="34" charset="0"/>
              </a:rPr>
              <a:t>Per ciascun progetto, è previsto, nell’ambito delle risorse disponibili, un contributo massimo annuo, finalizzato alla copertura degli interventi svolti dall’assistente personale individuato dal Beneficiario. </a:t>
            </a:r>
          </a:p>
          <a:p>
            <a:pPr marL="6350" marR="41275" lvl="0" indent="-6350" algn="just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it-IT" sz="1600" dirty="0">
                <a:solidFill>
                  <a:srgbClr val="000000"/>
                </a:solidFill>
                <a:ea typeface="Arial" panose="020B0604020202020204" pitchFamily="34" charset="0"/>
              </a:rPr>
              <a:t> </a:t>
            </a:r>
          </a:p>
          <a:p>
            <a:pPr marR="41275" algn="just">
              <a:lnSpc>
                <a:spcPct val="107000"/>
              </a:lnSpc>
              <a:spcBef>
                <a:spcPts val="0"/>
              </a:spcBef>
            </a:pPr>
            <a:r>
              <a:rPr lang="it-IT" sz="1600" dirty="0">
                <a:solidFill>
                  <a:srgbClr val="000000"/>
                </a:solidFill>
                <a:ea typeface="Arial" panose="020B0604020202020204" pitchFamily="34" charset="0"/>
              </a:rPr>
              <a:t>L’entità del contributo è determinata tenendo conto del reddito personale e del complesso delle risorse a disposizione della persona con disabilità, sulla base dell’Attestazione ISEE in corso di validità relativa alla situazione reddituale e patrimoniale del solo interessato</a:t>
            </a:r>
            <a:r>
              <a:rPr lang="it-IT" sz="1600" dirty="0" smtClean="0">
                <a:solidFill>
                  <a:srgbClr val="000000"/>
                </a:solidFill>
                <a:ea typeface="Arial" panose="020B0604020202020204" pitchFamily="34" charset="0"/>
              </a:rPr>
              <a:t>.</a:t>
            </a:r>
          </a:p>
          <a:p>
            <a:pPr marL="0" marR="41275" indent="0" algn="just">
              <a:lnSpc>
                <a:spcPct val="107000"/>
              </a:lnSpc>
              <a:spcBef>
                <a:spcPts val="0"/>
              </a:spcBef>
              <a:buClrTx/>
              <a:buNone/>
            </a:pPr>
            <a:endParaRPr lang="it-IT" sz="1600" dirty="0">
              <a:solidFill>
                <a:srgbClr val="000000"/>
              </a:solidFill>
              <a:ea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it-IT" sz="1600" dirty="0">
              <a:solidFill>
                <a:srgbClr val="000000"/>
              </a:solidFill>
              <a:ea typeface="Arial" panose="020B060402020202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72399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6483" y="524924"/>
            <a:ext cx="7364767" cy="1325563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</a:rPr>
              <a:t>Progetto Home Care Premium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2459" y="1580606"/>
            <a:ext cx="10812154" cy="4330616"/>
          </a:xfrm>
        </p:spPr>
        <p:txBody>
          <a:bodyPr>
            <a:normAutofit/>
          </a:bodyPr>
          <a:lstStyle/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it-IT" dirty="0">
              <a:solidFill>
                <a:prstClr val="black"/>
              </a:solidFill>
              <a:latin typeface="Arial"/>
            </a:endParaRP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it-IT" dirty="0">
              <a:solidFill>
                <a:prstClr val="black"/>
              </a:solidFill>
              <a:latin typeface="Arial"/>
            </a:endParaRP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r>
              <a:rPr lang="it-IT" dirty="0">
                <a:solidFill>
                  <a:prstClr val="black"/>
                </a:solidFill>
              </a:rPr>
              <a:t>L’Inps destina parte delle risorse del Fondo Gestione Unitaria Prestazioni Creditizie e Sociali al sostegno della non autosufficienza, realizzando con Home Care Premium una forma di intervento mista, con il coinvolgimento di Ambiti Territoriali Sociali e/o Enti pubblici (che si impegnano a prendere in carico i soggetti non autosufficienti residenti nella propria competenza territoriale).</a:t>
            </a: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it-IT" dirty="0">
              <a:solidFill>
                <a:prstClr val="black"/>
              </a:solidFill>
            </a:endParaRPr>
          </a:p>
          <a:p>
            <a:pPr marL="285750" lvl="0" indent="-285750" algn="just" defTabSz="91440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endParaRPr lang="it-IT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0966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latin typeface="+mn-lt"/>
              </a:rPr>
              <a:t>Destinatari</a:t>
            </a:r>
            <a:endParaRPr lang="it-IT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 algn="ctr" defTabSz="914400">
              <a:spcBef>
                <a:spcPts val="0"/>
              </a:spcBef>
              <a:buClrTx/>
              <a:buNone/>
            </a:pPr>
            <a:r>
              <a:rPr lang="it-IT" dirty="0">
                <a:solidFill>
                  <a:prstClr val="black"/>
                </a:solidFill>
              </a:rPr>
              <a:t>Titolari: </a:t>
            </a:r>
          </a:p>
          <a:p>
            <a:pPr marL="0" lvl="0" indent="0" algn="ctr" defTabSz="914400">
              <a:spcBef>
                <a:spcPts val="0"/>
              </a:spcBef>
              <a:buClrTx/>
              <a:buNone/>
            </a:pPr>
            <a:endParaRPr lang="it-IT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Dipendenti pubblici  iscritti (trattenuta 0,35 %);</a:t>
            </a:r>
          </a:p>
          <a:p>
            <a:pPr marL="0" lvl="0" indent="0" defTabSz="914400">
              <a:spcBef>
                <a:spcPts val="0"/>
              </a:spcBef>
              <a:buClrTx/>
              <a:buNone/>
            </a:pPr>
            <a:endParaRPr lang="it-IT" dirty="0">
              <a:solidFill>
                <a:prstClr val="black"/>
              </a:solidFill>
            </a:endParaRPr>
          </a:p>
          <a:p>
            <a:pPr lvl="0" defTabSz="91440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it-IT" dirty="0">
                <a:solidFill>
                  <a:prstClr val="black"/>
                </a:solidFill>
              </a:rPr>
              <a:t>Pensionati trattamento diretto con assoggettamento alla trattenuta 0,15%.</a:t>
            </a:r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 algn="ctr" defTabSz="914400">
              <a:lnSpc>
                <a:spcPct val="90000"/>
              </a:lnSpc>
              <a:spcBef>
                <a:spcPct val="0"/>
              </a:spcBef>
              <a:buClrTx/>
              <a:buNone/>
            </a:pPr>
            <a:r>
              <a:rPr lang="it-IT" sz="2000" spc="-1" dirty="0">
                <a:solidFill>
                  <a:prstClr val="black"/>
                </a:solidFill>
                <a:ea typeface="Verdana"/>
              </a:rPr>
              <a:t>Familiari:</a:t>
            </a:r>
          </a:p>
          <a:p>
            <a:pPr marL="0" lvl="0" indent="0" algn="ctr" defTabSz="914400">
              <a:lnSpc>
                <a:spcPct val="90000"/>
              </a:lnSpc>
              <a:spcBef>
                <a:spcPct val="0"/>
              </a:spcBef>
              <a:buClrTx/>
              <a:buNone/>
            </a:pPr>
            <a:endParaRPr lang="it-IT" sz="2000" spc="-1" dirty="0">
              <a:solidFill>
                <a:prstClr val="black"/>
              </a:solidFill>
              <a:ea typeface="Verdana"/>
            </a:endParaRPr>
          </a:p>
          <a:p>
            <a:pPr lvl="0" algn="just" defTabSz="914400">
              <a:lnSpc>
                <a:spcPct val="9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000" spc="-1" dirty="0">
                <a:solidFill>
                  <a:prstClr val="black"/>
                </a:solidFill>
                <a:ea typeface="Verdana"/>
              </a:rPr>
              <a:t>Coniugi, parenti  di primo grado anche non conviventi del titolare ;</a:t>
            </a:r>
          </a:p>
          <a:p>
            <a:pPr lvl="0" algn="just" defTabSz="914400">
              <a:lnSpc>
                <a:spcPct val="9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it-IT" sz="2000" spc="-1" dirty="0">
              <a:solidFill>
                <a:prstClr val="black"/>
              </a:solidFill>
              <a:ea typeface="Verdana"/>
            </a:endParaRPr>
          </a:p>
          <a:p>
            <a:pPr lvl="0" algn="just" defTabSz="914400">
              <a:lnSpc>
                <a:spcPct val="9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000" spc="-1" dirty="0">
                <a:solidFill>
                  <a:prstClr val="black"/>
                </a:solidFill>
                <a:ea typeface="Verdana"/>
              </a:rPr>
              <a:t>Soggetti loro legati da unione civile e conviventi  ex legge n. 76;</a:t>
            </a:r>
          </a:p>
          <a:p>
            <a:pPr marL="0" lvl="0" indent="0" algn="just" defTabSz="914400">
              <a:lnSpc>
                <a:spcPct val="90000"/>
              </a:lnSpc>
              <a:spcBef>
                <a:spcPct val="0"/>
              </a:spcBef>
              <a:buClrTx/>
              <a:buNone/>
            </a:pPr>
            <a:endParaRPr lang="it-IT" sz="2000" spc="-1" dirty="0">
              <a:solidFill>
                <a:prstClr val="black"/>
              </a:solidFill>
              <a:ea typeface="Verdana"/>
            </a:endParaRPr>
          </a:p>
          <a:p>
            <a:pPr lvl="0" algn="just" defTabSz="914400">
              <a:lnSpc>
                <a:spcPct val="90000"/>
              </a:lnSpc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it-IT" sz="2000" spc="-1" dirty="0">
                <a:solidFill>
                  <a:prstClr val="black"/>
                </a:solidFill>
                <a:ea typeface="Verdana"/>
              </a:rPr>
              <a:t>Fratelli,  sorelle e affini di primo grado del titolare,  se questi ne è tutore o curatore.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13042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</a:t>
            </a:r>
            <a:r>
              <a:rPr lang="it-IT" dirty="0" smtClean="0"/>
              <a:t>rganizzazione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923278" y="1825625"/>
            <a:ext cx="10430522" cy="4351338"/>
          </a:xfrm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</a:pPr>
            <a:r>
              <a:rPr lang="it-IT" sz="2000" dirty="0">
                <a:solidFill>
                  <a:prstClr val="black"/>
                </a:solidFill>
              </a:rPr>
              <a:t>Il progetto si articola in 2 prestazioni fondamentali:</a:t>
            </a:r>
          </a:p>
          <a:p>
            <a:pPr marL="0" lvl="0" indent="0" algn="just" defTabSz="914400">
              <a:spcBef>
                <a:spcPts val="0"/>
              </a:spcBef>
              <a:buClrTx/>
              <a:buNone/>
            </a:pPr>
            <a:endParaRPr lang="it-IT" sz="20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prstClr val="black"/>
                </a:solidFill>
              </a:rPr>
              <a:t>Rimborso spese sostenute per l’assunzione di un assistente domiciliare (prestazione prevalente);</a:t>
            </a:r>
          </a:p>
          <a:p>
            <a:pPr lvl="0" algn="just" defTabSz="914400">
              <a:spcBef>
                <a:spcPts val="0"/>
              </a:spcBef>
              <a:buClrTx/>
              <a:buFont typeface="Wingdings" panose="05000000000000000000" pitchFamily="2" charset="2"/>
              <a:buChar char="ü"/>
            </a:pPr>
            <a:endParaRPr lang="it-IT" sz="2000" dirty="0">
              <a:solidFill>
                <a:prstClr val="black"/>
              </a:solidFill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000" dirty="0" smtClean="0">
                <a:solidFill>
                  <a:prstClr val="black"/>
                </a:solidFill>
              </a:rPr>
              <a:t>servizi </a:t>
            </a:r>
            <a:r>
              <a:rPr lang="it-IT" sz="2000" dirty="0">
                <a:solidFill>
                  <a:prstClr val="black"/>
                </a:solidFill>
              </a:rPr>
              <a:t>socioassistenziali alla persona resi dagli ambiti territoriali o dagli enti pubblici convenzionati (prestazioni </a:t>
            </a:r>
            <a:r>
              <a:rPr lang="it-IT" sz="2000" dirty="0" smtClean="0">
                <a:solidFill>
                  <a:prstClr val="black"/>
                </a:solidFill>
              </a:rPr>
              <a:t>integrative)</a:t>
            </a:r>
          </a:p>
          <a:p>
            <a:pPr marL="0" indent="0" algn="just">
              <a:spcBef>
                <a:spcPts val="0"/>
              </a:spcBef>
              <a:buNone/>
            </a:pPr>
            <a:endParaRPr lang="it-IT" sz="2000" dirty="0" smtClean="0"/>
          </a:p>
          <a:p>
            <a:pPr algn="just">
              <a:spcBef>
                <a:spcPts val="0"/>
              </a:spcBef>
            </a:pPr>
            <a:r>
              <a:rPr lang="it-IT" sz="2000" dirty="0" smtClean="0"/>
              <a:t>Il </a:t>
            </a:r>
            <a:r>
              <a:rPr lang="it-IT" sz="2000" dirty="0"/>
              <a:t>Consorzio ha sottoscritto una convenzione con l’INPS per poter erogare le prestazioni integrative in favore dei Beneficiari.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000" dirty="0"/>
          </a:p>
          <a:p>
            <a:pPr algn="just">
              <a:spcBef>
                <a:spcPts val="0"/>
              </a:spcBef>
            </a:pPr>
            <a:r>
              <a:rPr lang="it-IT" sz="2000" dirty="0"/>
              <a:t>Il Consorzio ha affidato, tramite gara di appalto, l’erogazione delle prestazioni integrative,  del progetto “Home Care Premium» triennio 2022/2025, alla Cooperativa Animazione </a:t>
            </a:r>
            <a:r>
              <a:rPr lang="it-IT" sz="2000" dirty="0" err="1"/>
              <a:t>Valdocco</a:t>
            </a:r>
            <a:r>
              <a:rPr lang="it-IT" sz="2000" dirty="0"/>
              <a:t>. 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it-IT" sz="2000" dirty="0"/>
          </a:p>
          <a:p>
            <a:pPr algn="just">
              <a:lnSpc>
                <a:spcPct val="106000"/>
              </a:lnSpc>
            </a:pPr>
            <a:r>
              <a:rPr lang="it-IT" sz="2000" dirty="0"/>
              <a:t>Il Consorzio ha il ruolo di collegamento tra i Beneficiari/Famigliari e la Cooperativa, mantiene un costante raccordo con l’INPS, opera sulla piattaforma INPS per tutto ciò che concerne la documentazione amministrativa e </a:t>
            </a:r>
            <a:r>
              <a:rPr lang="it-IT" sz="2000" dirty="0" err="1"/>
              <a:t>rendicontativa</a:t>
            </a:r>
            <a:r>
              <a:rPr lang="it-IT" sz="2000" dirty="0"/>
              <a:t> degli interventi. </a:t>
            </a:r>
            <a:endParaRPr lang="it-IT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it-IT" sz="2000" dirty="0">
                <a:ea typeface="Calibri" panose="020F0502020204030204" pitchFamily="34" charset="0"/>
                <a:cs typeface="Times New Roman" panose="02020603050405020304" pitchFamily="18" charset="0"/>
              </a:rPr>
              <a:t>L’Assistente Sociale Letizia Fenoglio è l’operatrice del Consorzio con funzioni di case manager del progetto H.C.P.   </a:t>
            </a:r>
          </a:p>
          <a:p>
            <a:pPr algn="just">
              <a:spcBef>
                <a:spcPts val="0"/>
              </a:spcBef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2554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83580" y="882609"/>
            <a:ext cx="10981678" cy="5676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Convivenze Guidate per persone con disabilità</a:t>
            </a:r>
            <a:endParaRPr lang="it-IT" sz="24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/>
              <a:t>Convivenza guidata per persone con disabilità intellettiva in cui le persone inserite possono perseguire il proprio progetto di vita autodeterminandosi e vivendo in autonomia in casa con altri inquilini in una reale integrazione con il territorio circostante e con il supporto di operatori diversi sul territorio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Tutte </a:t>
            </a:r>
            <a:r>
              <a:rPr lang="it-IT" dirty="0"/>
              <a:t>le prestazioni incluse nella vita domestica </a:t>
            </a:r>
            <a:endParaRPr lang="it-IT" dirty="0" smtClean="0"/>
          </a:p>
          <a:p>
            <a:r>
              <a:rPr lang="it-IT" dirty="0" smtClean="0"/>
              <a:t>Igiene </a:t>
            </a:r>
            <a:r>
              <a:rPr lang="it-IT" dirty="0"/>
              <a:t>ambientale</a:t>
            </a:r>
          </a:p>
          <a:p>
            <a:pPr lvl="0"/>
            <a:r>
              <a:rPr lang="it-IT" dirty="0"/>
              <a:t>Igiene personale</a:t>
            </a:r>
          </a:p>
          <a:p>
            <a:pPr lvl="0"/>
            <a:r>
              <a:rPr lang="it-IT" dirty="0"/>
              <a:t>Alimentazione ed approvvigionamento (a carico degli ospiti)</a:t>
            </a:r>
          </a:p>
          <a:p>
            <a:pPr lvl="0"/>
            <a:r>
              <a:rPr lang="it-IT" dirty="0"/>
              <a:t>Gestione pratiche burocratiche </a:t>
            </a:r>
          </a:p>
          <a:p>
            <a:r>
              <a:rPr lang="it-IT" dirty="0"/>
              <a:t>Gestione pratiche e visite </a:t>
            </a:r>
            <a:r>
              <a:rPr lang="it-IT" dirty="0" smtClean="0"/>
              <a:t>sanitarie</a:t>
            </a:r>
          </a:p>
          <a:p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Relazione ed integrazione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it-IT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CONVIVENZA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GUIDATA IL FILATOIO</a:t>
            </a:r>
            <a:endParaRPr lang="it-IT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CONVIVENZA </a:t>
            </a:r>
            <a:r>
              <a:rPr lang="it-I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GUIDATA </a:t>
            </a:r>
            <a:r>
              <a:rPr lang="it-IT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ROCCAVIONE</a:t>
            </a:r>
            <a:endParaRPr lang="it-I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dirty="0"/>
              <a:t>Operatori: E.P. Sara Tretola – O.S.S. Teresa Morano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08328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1" y="1502229"/>
            <a:ext cx="10666412" cy="440899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spcAft>
                <a:spcPts val="800"/>
              </a:spcAft>
              <a:buNone/>
            </a:pPr>
            <a:r>
              <a:rPr lang="it-IT" sz="7200" u="sng" dirty="0">
                <a:ea typeface="Calibri" panose="020F0502020204030204" pitchFamily="34" charset="0"/>
                <a:cs typeface="Mangal"/>
              </a:rPr>
              <a:t>Gli interventi dell’Educatore Professionale Referente e dell’OSS dedicata riguardano</a:t>
            </a:r>
            <a:r>
              <a:rPr lang="it-IT" sz="7200" dirty="0">
                <a:ea typeface="Calibri" panose="020F0502020204030204" pitchFamily="34" charset="0"/>
                <a:cs typeface="Mangal"/>
              </a:rPr>
              <a:t>:</a:t>
            </a:r>
            <a:endParaRPr lang="it-IT" sz="7200" dirty="0">
              <a:ea typeface="Times New Roman" panose="02020603050405020304" pitchFamily="18" charset="0"/>
              <a:cs typeface="Mangal"/>
            </a:endParaRPr>
          </a:p>
          <a:p>
            <a:pPr algn="just">
              <a:spcAft>
                <a:spcPts val="800"/>
              </a:spcAft>
            </a:pPr>
            <a:r>
              <a:rPr lang="it-IT" sz="7200" dirty="0">
                <a:ea typeface="Calibri" panose="020F0502020204030204" pitchFamily="34" charset="0"/>
                <a:cs typeface="Mangal"/>
              </a:rPr>
              <a:t>la relazione, la socializzazione ed il confronto continuativo con gli ospiti per garantire un’adeguata convivenza e per la gestione delle criticità </a:t>
            </a:r>
            <a:r>
              <a:rPr lang="it-IT" sz="7200" dirty="0" smtClean="0">
                <a:ea typeface="Calibri" panose="020F0502020204030204" pitchFamily="34" charset="0"/>
                <a:cs typeface="Mangal"/>
              </a:rPr>
              <a:t>presenti</a:t>
            </a:r>
          </a:p>
          <a:p>
            <a:pPr algn="just">
              <a:spcAft>
                <a:spcPts val="800"/>
              </a:spcAft>
            </a:pPr>
            <a:r>
              <a:rPr lang="it-IT" sz="7200" dirty="0" smtClean="0">
                <a:ea typeface="Calibri" panose="020F0502020204030204" pitchFamily="34" charset="0"/>
                <a:cs typeface="Mangal"/>
              </a:rPr>
              <a:t>il </a:t>
            </a:r>
            <a:r>
              <a:rPr lang="it-IT" sz="7200" dirty="0">
                <a:ea typeface="Calibri" panose="020F0502020204030204" pitchFamily="34" charset="0"/>
                <a:cs typeface="Mangal"/>
              </a:rPr>
              <a:t>monitoraggio ed il supporto per l’igiene personale e la cura del </a:t>
            </a:r>
            <a:r>
              <a:rPr lang="it-IT" sz="7200" dirty="0" smtClean="0">
                <a:ea typeface="Calibri" panose="020F0502020204030204" pitchFamily="34" charset="0"/>
                <a:cs typeface="Mangal"/>
              </a:rPr>
              <a:t>sé</a:t>
            </a:r>
          </a:p>
          <a:p>
            <a:pPr algn="just">
              <a:spcAft>
                <a:spcPts val="800"/>
              </a:spcAft>
            </a:pPr>
            <a:r>
              <a:rPr lang="it-IT" sz="7200" dirty="0" smtClean="0">
                <a:ea typeface="Calibri" panose="020F0502020204030204" pitchFamily="34" charset="0"/>
                <a:cs typeface="Mangal"/>
              </a:rPr>
              <a:t>il monitoraggio sanitario e medico</a:t>
            </a:r>
          </a:p>
          <a:p>
            <a:pPr algn="just">
              <a:spcAft>
                <a:spcPts val="800"/>
              </a:spcAft>
            </a:pPr>
            <a:r>
              <a:rPr lang="it-IT" sz="7200" dirty="0" smtClean="0">
                <a:ea typeface="Calibri" panose="020F0502020204030204" pitchFamily="34" charset="0"/>
                <a:cs typeface="Mangal"/>
              </a:rPr>
              <a:t>il </a:t>
            </a:r>
            <a:r>
              <a:rPr lang="it-IT" sz="7200" dirty="0">
                <a:ea typeface="Calibri" panose="020F0502020204030204" pitchFamily="34" charset="0"/>
                <a:cs typeface="Mangal"/>
              </a:rPr>
              <a:t>monitoraggio ed intervento necessario per la gestione dei pasti e la spesa settimanale </a:t>
            </a:r>
            <a:endParaRPr lang="it-IT" sz="7200" dirty="0">
              <a:ea typeface="Times New Roman" panose="02020603050405020304" pitchFamily="18" charset="0"/>
              <a:cs typeface="Mangal"/>
            </a:endParaRPr>
          </a:p>
          <a:p>
            <a:pPr algn="just">
              <a:spcAft>
                <a:spcPts val="800"/>
              </a:spcAft>
            </a:pPr>
            <a:r>
              <a:rPr lang="it-IT" sz="7200" dirty="0" smtClean="0">
                <a:ea typeface="Calibri" panose="020F0502020204030204" pitchFamily="34" charset="0"/>
                <a:cs typeface="Mangal"/>
              </a:rPr>
              <a:t>i </a:t>
            </a:r>
            <a:r>
              <a:rPr lang="it-IT" sz="7200" dirty="0">
                <a:ea typeface="Calibri" panose="020F0502020204030204" pitchFamily="34" charset="0"/>
                <a:cs typeface="Mangal"/>
              </a:rPr>
              <a:t>trasporti per commissioni, visite e necessità di diverso tipo</a:t>
            </a:r>
            <a:endParaRPr lang="it-IT" sz="7200" dirty="0">
              <a:ea typeface="Times New Roman" panose="02020603050405020304" pitchFamily="18" charset="0"/>
              <a:cs typeface="Mangal"/>
            </a:endParaRPr>
          </a:p>
          <a:p>
            <a:pPr algn="just">
              <a:spcAft>
                <a:spcPts val="800"/>
              </a:spcAft>
            </a:pPr>
            <a:r>
              <a:rPr lang="it-IT" sz="7200" dirty="0">
                <a:ea typeface="Calibri" panose="020F0502020204030204" pitchFamily="34" charset="0"/>
                <a:cs typeface="Mangal"/>
              </a:rPr>
              <a:t>il supporto nella gestione di pratiche </a:t>
            </a:r>
            <a:r>
              <a:rPr lang="it-IT" sz="7200" dirty="0" smtClean="0">
                <a:ea typeface="Calibri" panose="020F0502020204030204" pitchFamily="34" charset="0"/>
                <a:cs typeface="Mangal"/>
              </a:rPr>
              <a:t>burocratiche</a:t>
            </a:r>
          </a:p>
          <a:p>
            <a:pPr algn="just">
              <a:spcAft>
                <a:spcPts val="800"/>
              </a:spcAft>
            </a:pPr>
            <a:r>
              <a:rPr lang="it-IT" sz="7200" dirty="0" smtClean="0">
                <a:ea typeface="Calibri" panose="020F0502020204030204" pitchFamily="34" charset="0"/>
                <a:cs typeface="Mangal"/>
              </a:rPr>
              <a:t>monitoraggio </a:t>
            </a:r>
            <a:r>
              <a:rPr lang="it-IT" sz="7200" dirty="0">
                <a:ea typeface="Calibri" panose="020F0502020204030204" pitchFamily="34" charset="0"/>
                <a:cs typeface="Mangal"/>
              </a:rPr>
              <a:t>ed intervento necessario per la gestione </a:t>
            </a:r>
            <a:r>
              <a:rPr lang="it-IT" sz="7200" dirty="0" smtClean="0">
                <a:ea typeface="Calibri" panose="020F0502020204030204" pitchFamily="34" charset="0"/>
                <a:cs typeface="Mangal"/>
              </a:rPr>
              <a:t>dell’abitazione</a:t>
            </a:r>
            <a:endParaRPr lang="it-IT" sz="7200" dirty="0">
              <a:ea typeface="Times New Roman" panose="02020603050405020304" pitchFamily="18" charset="0"/>
              <a:cs typeface="Mangal"/>
            </a:endParaRPr>
          </a:p>
        </p:txBody>
      </p:sp>
    </p:spTree>
    <p:extLst>
      <p:ext uri="{BB962C8B-B14F-4D97-AF65-F5344CB8AC3E}">
        <p14:creationId xmlns:p14="http://schemas.microsoft.com/office/powerpoint/2010/main" val="292215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41499" y="588599"/>
            <a:ext cx="5334835" cy="646751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Progetto «In Itinere»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00831" y="2033113"/>
            <a:ext cx="10403781" cy="386035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200000"/>
              </a:lnSpc>
              <a:spcAft>
                <a:spcPts val="800"/>
              </a:spcAft>
              <a:buNone/>
            </a:pPr>
            <a:r>
              <a:rPr lang="it-IT" dirty="0"/>
              <a:t>Il Progetto In Itinere, nasce nel 2007 in accordo tra Consorzio Socio Assistenziale del Cuneese (CSAC) e l’ASL CN1, per rivolgersi a persone disabili adulte, con disabilità insorta a seguito di eventi post traumatici (incidenti stradali, malattie invalidanti, operazioni chirurgiche, </a:t>
            </a:r>
            <a:r>
              <a:rPr lang="it-IT" dirty="0" err="1"/>
              <a:t>etc</a:t>
            </a:r>
            <a:r>
              <a:rPr lang="it-IT" dirty="0"/>
              <a:t> …) e residenti nei comuni del territorio consortile.</a:t>
            </a:r>
          </a:p>
        </p:txBody>
      </p:sp>
    </p:spTree>
    <p:extLst>
      <p:ext uri="{BB962C8B-B14F-4D97-AF65-F5344CB8AC3E}">
        <p14:creationId xmlns:p14="http://schemas.microsoft.com/office/powerpoint/2010/main" val="355799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Finalità e attività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29956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it-IT" dirty="0"/>
              <a:t>Il fine del Progetto è quello di offrire opportunità di impegno in attività diversificate finalizzate e orientate alla socializzazione, all’aggregazione ed alla riabilitazione psicofisica, promuovendo il miglioramento della qualità di vita. Le attività proposte toccano diversi filoni: artistico – espressivo, riabilitativo, didattico – formativo, culturale</a:t>
            </a:r>
            <a:r>
              <a:rPr lang="it-IT" dirty="0" smtClean="0"/>
              <a:t>.</a:t>
            </a:r>
          </a:p>
          <a:p>
            <a:pPr mar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it-IT" dirty="0" smtClean="0"/>
              <a:t>Le attività consistono in </a:t>
            </a:r>
            <a:r>
              <a:rPr lang="it-IT" dirty="0"/>
              <a:t>interventi educativi e riabilitativi </a:t>
            </a:r>
            <a:r>
              <a:rPr lang="it-IT" dirty="0" smtClean="0"/>
              <a:t>volti al </a:t>
            </a:r>
            <a:r>
              <a:rPr lang="it-IT" dirty="0"/>
              <a:t>recupero delle potenzialità psicofisiche dei soggetti, alla scoperta dei livelli di abilità e autonomia di ogni partecipante, all’integrazione nel contesto sociale considerando il territorio come </a:t>
            </a:r>
            <a:r>
              <a:rPr lang="it-IT" dirty="0" smtClean="0"/>
              <a:t>risorsa.</a:t>
            </a:r>
          </a:p>
          <a:p>
            <a:pPr mar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it-IT" dirty="0" smtClean="0"/>
              <a:t>Le </a:t>
            </a:r>
            <a:r>
              <a:rPr lang="it-IT" dirty="0"/>
              <a:t>attività proposte toccano diversi filoni: artistico – espressivo, riabilitativo, didattico – formativo, culturale.</a:t>
            </a:r>
          </a:p>
          <a:p>
            <a:pPr marL="0" lv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it-IT" dirty="0"/>
          </a:p>
          <a:p>
            <a:pPr marL="0" lv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it-IT" dirty="0" smtClean="0"/>
          </a:p>
          <a:p>
            <a:pPr marL="0" lv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it-IT" dirty="0"/>
          </a:p>
          <a:p>
            <a:pPr marL="0" lvl="0" indent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  <a:buNone/>
            </a:pPr>
            <a:endParaRPr lang="it-IT" dirty="0"/>
          </a:p>
          <a:p>
            <a:pPr marL="0" indent="0">
              <a:lnSpc>
                <a:spcPct val="200000"/>
              </a:lnSpc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6182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49977"/>
            <a:ext cx="10666411" cy="5251269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it-IT" dirty="0" smtClean="0"/>
              <a:t>L’ammissione </a:t>
            </a:r>
            <a:r>
              <a:rPr lang="it-IT" dirty="0"/>
              <a:t>al Progetto prevede la segnalazione da parte dell’A.S. all’E.P. referente e successiva valutazione del caso. A seguire il diretto interessato o suo tutore presentano la domanda di inserimento, viene comunicato l’avvio all’UMVD e vengono decisi i tempi.</a:t>
            </a:r>
          </a:p>
          <a:p>
            <a:pPr algn="just">
              <a:lnSpc>
                <a:spcPct val="170000"/>
              </a:lnSpc>
            </a:pPr>
            <a:r>
              <a:rPr lang="it-IT" dirty="0"/>
              <a:t>La partecipazione al Progetto è condizionata dal permanere dei  requisiti  </a:t>
            </a:r>
            <a:r>
              <a:rPr lang="it-IT" dirty="0" err="1"/>
              <a:t>psico</a:t>
            </a:r>
            <a:r>
              <a:rPr lang="it-IT" dirty="0"/>
              <a:t>/fisici del partecipante  compatibili con la finalità e gli obiettivi  del servizio offerto. </a:t>
            </a:r>
            <a:endParaRPr lang="it-IT" dirty="0" smtClean="0">
              <a:solidFill>
                <a:prstClr val="black">
                  <a:lumMod val="75000"/>
                  <a:lumOff val="25000"/>
                </a:prst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</a:pP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La gestione del </a:t>
            </a:r>
            <a:r>
              <a:rPr lang="it-IT" dirty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Progetto è affidata alla Cooperativa Sociale Proposta 80 che dal 2017 si avvale di propri locali collegati alla Residenza per Anziani “Casa Famiglia” di Cuneo, ubicati in centro città e dotati di ingresso autonomo (in Via Bersezio 6/e). Questa scelta è motivata dalla necessità di poter svolgere parte delle attività in locali ad esse dedicati oltre ad avere la funzione di appoggio per l’organizzazione degli interventi che si avvalgono delle risorse e dei servizi presenti sul territorio, al fine di promuovere reale inclusione dei partecipanti</a:t>
            </a: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</a:pP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Il Consorzio ha il ruolo di collegamento tra i Beneficiari/Familiari del progetto e la Cooperativa. Valuta le situazioni segnalate dall’Assistente Sociale di riferimento per nuovi inserimenti. Monitora le attività svolte.</a:t>
            </a:r>
          </a:p>
          <a:p>
            <a:pPr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</a:pPr>
            <a:r>
              <a:rPr lang="it-IT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Operatori: E.P. Sara Tretola </a:t>
            </a:r>
            <a:endParaRPr lang="it-IT" dirty="0">
              <a:solidFill>
                <a:prstClr val="black">
                  <a:lumMod val="75000"/>
                  <a:lumOff val="25000"/>
                </a:prst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Clr>
                <a:srgbClr val="A53010"/>
              </a:buClr>
            </a:pPr>
            <a:endParaRPr lang="it-IT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2165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6781894" cy="786236"/>
          </a:xfrm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Progetto «Pomeriggi tra noi»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38564" y="2060253"/>
            <a:ext cx="9009606" cy="3886479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it-IT" dirty="0"/>
              <a:t>Il Progetto realizzato - in accordo con l’ASL CN 1 – consiste in un servizio di accoglienza e di sostegno pomeridiano (il venerdì dalle ore 16,00 alle ore 18,30 ed il sabato dalle ore 14,30 alle 18,30) a favore di persone adulte con disabilità medio/grave, finalizzato al mantenimento e allo sviluppo delle abilità socio-relazionali dei </a:t>
            </a:r>
            <a:r>
              <a:rPr lang="it-IT" dirty="0" smtClean="0"/>
              <a:t>partecipanti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01168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Finalità e attività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81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I fini del Progetto sono quelli di:</a:t>
            </a:r>
          </a:p>
          <a:p>
            <a:r>
              <a:rPr lang="it-IT" dirty="0" smtClean="0"/>
              <a:t>Favorire </a:t>
            </a:r>
            <a:r>
              <a:rPr lang="it-IT" dirty="0"/>
              <a:t>l’autodeterminazione delle persone e la gestione del tempo libero</a:t>
            </a:r>
          </a:p>
          <a:p>
            <a:r>
              <a:rPr lang="it-IT" dirty="0"/>
              <a:t>Favorire benessere psicofisico</a:t>
            </a:r>
          </a:p>
          <a:p>
            <a:r>
              <a:rPr lang="it-IT" dirty="0"/>
              <a:t>Favorire relazione e socializzazione in un contesto amicale</a:t>
            </a:r>
            <a:endParaRPr lang="it-I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dirty="0"/>
              <a:t>Proposte educative finalizzate alla relazione e socializzazione, al recupero ed al potenziamento delle capacità residue,  al potenziamento di abilità evolute, dando la possibilità di esprimersi al di fuori del contesto familiare</a:t>
            </a:r>
            <a:r>
              <a:rPr lang="it-IT" dirty="0" smtClean="0"/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dirty="0" smtClean="0"/>
              <a:t>Le attività proposte vengono da gestite Educatori Professionali attraverso l’organizzazione di laboratori, interventi, partecipazione ad eventi, uscite sul territorio, progetti specifici.</a:t>
            </a:r>
            <a:endParaRPr lang="it-IT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dirty="0" smtClean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dirty="0" smtClean="0"/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088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0618" y="1464815"/>
            <a:ext cx="11158383" cy="514904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it-IT" sz="6600" dirty="0"/>
              <a:t>L’ammissione al Progetto prevede la segnalazione da parte dell’A.S. all’E.P. referente e successiva valutazione del caso. A seguire il diretto interessato o suo tutore presentano la domanda di inserimento, viene comunicato l’avvio all’UMVD e vengono decisi i tempi.</a:t>
            </a:r>
          </a:p>
          <a:p>
            <a:pPr>
              <a:lnSpc>
                <a:spcPct val="170000"/>
              </a:lnSpc>
            </a:pPr>
            <a:r>
              <a:rPr lang="it-IT" sz="6600" dirty="0"/>
              <a:t>La partecipazione al Progetto è condizionata dal permanere dei  requisiti  </a:t>
            </a:r>
            <a:r>
              <a:rPr lang="it-IT" sz="6600" dirty="0" err="1"/>
              <a:t>psico</a:t>
            </a:r>
            <a:r>
              <a:rPr lang="it-IT" sz="6600" dirty="0"/>
              <a:t>/fisici del partecipante  compatibili con la finalità e gli obiettivi  del servizio offerto.</a:t>
            </a:r>
            <a:endParaRPr lang="it-IT" sz="6400" dirty="0" smtClean="0"/>
          </a:p>
          <a:p>
            <a:pPr lvl="0" algn="just">
              <a:lnSpc>
                <a:spcPct val="200000"/>
              </a:lnSpc>
              <a:buClr>
                <a:srgbClr val="A53010"/>
              </a:buClr>
            </a:pPr>
            <a:r>
              <a:rPr lang="it-IT" sz="6400" dirty="0" smtClean="0"/>
              <a:t>Le </a:t>
            </a:r>
            <a:r>
              <a:rPr lang="it-IT" sz="6400" dirty="0"/>
              <a:t>attività vengono svolte prevalentemente nei locali del Consorzio denominati «La Pulce d’acqua» situati nel centro storico di Cuneo, con l’intervento degli educatori professionali della Cooperativa Proposta80. </a:t>
            </a:r>
          </a:p>
          <a:p>
            <a:pPr lvl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</a:pPr>
            <a:r>
              <a:rPr lang="it-IT" sz="6400" dirty="0" smtClean="0"/>
              <a:t>Il </a:t>
            </a:r>
            <a:r>
              <a:rPr lang="it-IT" sz="6400" dirty="0"/>
              <a:t>Consorzio ha il ruolo di collegamento tra i Beneficiari/Familiari del progetto e la Cooperativa. Valuta le situazioni segnalate dall’Assistente Sociale di riferimento per nuovi inserimenti. Monitora le attività svolte.</a:t>
            </a:r>
          </a:p>
          <a:p>
            <a:pPr lvl="0" algn="just">
              <a:lnSpc>
                <a:spcPct val="200000"/>
              </a:lnSpc>
              <a:spcAft>
                <a:spcPts val="800"/>
              </a:spcAft>
              <a:buClr>
                <a:srgbClr val="A53010"/>
              </a:buClr>
            </a:pPr>
            <a:r>
              <a:rPr lang="it-IT" sz="6400" dirty="0" smtClean="0"/>
              <a:t>Operatore: </a:t>
            </a:r>
            <a:r>
              <a:rPr lang="it-IT" sz="6400" dirty="0"/>
              <a:t>E.P. Sara Tretola </a:t>
            </a:r>
          </a:p>
          <a:p>
            <a:pPr marL="0" lvl="0" indent="0" algn="just">
              <a:lnSpc>
                <a:spcPct val="200000"/>
              </a:lnSpc>
              <a:buClr>
                <a:srgbClr val="A53010"/>
              </a:buClr>
              <a:buNone/>
            </a:pPr>
            <a:endParaRPr lang="it-IT" dirty="0"/>
          </a:p>
          <a:p>
            <a:pPr marL="0" indent="0">
              <a:lnSpc>
                <a:spcPct val="200000"/>
              </a:lnSpc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533932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1533</Words>
  <Application>Microsoft Office PowerPoint</Application>
  <PresentationFormat>Widescreen</PresentationFormat>
  <Paragraphs>103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Mangal</vt:lpstr>
      <vt:lpstr>Times New Roman</vt:lpstr>
      <vt:lpstr>Verdana</vt:lpstr>
      <vt:lpstr>Wingdings</vt:lpstr>
      <vt:lpstr>Tema di Office</vt:lpstr>
      <vt:lpstr>CONVIVENZE GUIDATE E PROGETTI SOCIO SANITARI DEL CONSORZIO SOCIO ASSISTENZIALE DEL CUNEESE</vt:lpstr>
      <vt:lpstr>Presentazione standard di PowerPoint</vt:lpstr>
      <vt:lpstr>Attività</vt:lpstr>
      <vt:lpstr>Progetto «In Itinere»</vt:lpstr>
      <vt:lpstr>Finalità e attività</vt:lpstr>
      <vt:lpstr>Organizzazione</vt:lpstr>
      <vt:lpstr>Progetto «Pomeriggi tra noi»</vt:lpstr>
      <vt:lpstr>Finalità e attività</vt:lpstr>
      <vt:lpstr>Organizzazione</vt:lpstr>
      <vt:lpstr>Progetto Vita Indipendente</vt:lpstr>
      <vt:lpstr>Finalità</vt:lpstr>
      <vt:lpstr>Contributo economico</vt:lpstr>
      <vt:lpstr>Progetto Home Care Premium</vt:lpstr>
      <vt:lpstr>Destinatari</vt:lpstr>
      <vt:lpstr>Organizzazione</vt:lpstr>
    </vt:vector>
  </TitlesOfParts>
  <Company>CSAC Cuneo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SERVIZI E PROGETTI DEL CONSORZIO SOCIO ASSISTENZIALE DEL CUNEESE</dc:title>
  <dc:creator>Sara Tretola</dc:creator>
  <cp:lastModifiedBy>Sara Tretola</cp:lastModifiedBy>
  <cp:revision>13</cp:revision>
  <dcterms:created xsi:type="dcterms:W3CDTF">2024-09-30T14:19:33Z</dcterms:created>
  <dcterms:modified xsi:type="dcterms:W3CDTF">2024-12-17T08:21:36Z</dcterms:modified>
</cp:coreProperties>
</file>